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58" r:id="rId1"/>
  </p:sldMasterIdLst>
  <p:sldIdLst>
    <p:sldId id="256" r:id="rId2"/>
    <p:sldId id="257" r:id="rId3"/>
    <p:sldId id="259" r:id="rId4"/>
    <p:sldId id="258" r:id="rId5"/>
    <p:sldId id="260" r:id="rId6"/>
    <p:sldId id="261" r:id="rId7"/>
    <p:sldId id="262" r:id="rId8"/>
    <p:sldId id="264" r:id="rId9"/>
    <p:sldId id="265" r:id="rId10"/>
    <p:sldId id="268" r:id="rId11"/>
    <p:sldId id="269" r:id="rId12"/>
    <p:sldId id="270" r:id="rId13"/>
    <p:sldId id="271" r:id="rId14"/>
    <p:sldId id="26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0DE3580A-AF17-B245-B4BF-9F9CAE45E86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E3580A-AF17-B245-B4BF-9F9CAE45E862}"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BEEDE01-75A4-5E4A-8902-DD68F0D4801D}" type="datetimeFigureOut">
              <a:rPr lang="en-US" smtClean="0"/>
              <a:pPr/>
              <a:t>5/27/12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E3580A-AF17-B245-B4BF-9F9CAE45E862}"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4BEEDE01-75A4-5E4A-8902-DD68F0D4801D}" type="datetimeFigureOut">
              <a:rPr lang="en-US" smtClean="0"/>
              <a:pPr/>
              <a:t>5/27/12</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0DE3580A-AF17-B245-B4BF-9F9CAE45E86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 id="2147483970" r:id="rId12"/>
    <p:sldLayoutId id="2147483971" r:id="rId13"/>
    <p:sldLayoutId id="2147483972" r:id="rId14"/>
    <p:sldLayoutId id="2147483973" r:id="rId15"/>
    <p:sldLayoutId id="2147483974" r:id="rId16"/>
    <p:sldLayoutId id="2147483975" r:id="rId17"/>
    <p:sldLayoutId id="2147483976" r:id="rId18"/>
    <p:sldLayoutId id="2147483977" r:id="rId19"/>
    <p:sldLayoutId id="214748397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53571"/>
            <a:ext cx="7772400" cy="2344914"/>
          </a:xfrm>
        </p:spPr>
        <p:txBody>
          <a:bodyPr>
            <a:normAutofit/>
          </a:bodyPr>
          <a:lstStyle/>
          <a:p>
            <a:r>
              <a:rPr lang="en-US" dirty="0" smtClean="0">
                <a:latin typeface="Abadi MT Condensed Extra Bold"/>
                <a:cs typeface="Abadi MT Condensed Extra Bold"/>
              </a:rPr>
              <a:t>Biography of Gabriel </a:t>
            </a:r>
            <a:r>
              <a:rPr lang="en-US" dirty="0" err="1" smtClean="0">
                <a:latin typeface="Abadi MT Condensed Extra Bold"/>
                <a:cs typeface="Abadi MT Condensed Extra Bold"/>
              </a:rPr>
              <a:t>García</a:t>
            </a:r>
            <a:r>
              <a:rPr lang="en-US" dirty="0" smtClean="0">
                <a:latin typeface="Abadi MT Condensed Extra Bold"/>
                <a:cs typeface="Abadi MT Condensed Extra Bold"/>
              </a:rPr>
              <a:t> </a:t>
            </a:r>
            <a:r>
              <a:rPr lang="en-US" dirty="0" err="1" smtClean="0">
                <a:latin typeface="Abadi MT Condensed Extra Bold"/>
                <a:cs typeface="Abadi MT Condensed Extra Bold"/>
              </a:rPr>
              <a:t>Márquez</a:t>
            </a:r>
            <a:r>
              <a:rPr lang="en-US" dirty="0" smtClean="0">
                <a:latin typeface="Abadi MT Condensed Extra Bold"/>
                <a:cs typeface="Abadi MT Condensed Extra Bold"/>
              </a:rPr>
              <a:t> &amp;</a:t>
            </a:r>
            <a:r>
              <a:rPr lang="en-US" dirty="0" smtClean="0">
                <a:latin typeface="Abadi MT Condensed Extra Bold"/>
                <a:cs typeface="Abadi MT Condensed Extra Bold"/>
              </a:rPr>
              <a:t> ‘Magical Realism’ </a:t>
            </a:r>
            <a:r>
              <a:rPr lang="en-US" dirty="0" smtClean="0">
                <a:latin typeface="Abadi MT Condensed Extra Bold"/>
                <a:cs typeface="Abadi MT Condensed Extra Bold"/>
              </a:rPr>
              <a:t>and the ‘Boom’</a:t>
            </a:r>
            <a:endParaRPr lang="en-US" dirty="0">
              <a:latin typeface="Abadi MT Condensed Extra Bold"/>
              <a:cs typeface="Abadi MT Condensed Extra Bold"/>
            </a:endParaRPr>
          </a:p>
        </p:txBody>
      </p:sp>
      <p:sp>
        <p:nvSpPr>
          <p:cNvPr id="3" name="Subtitle 2"/>
          <p:cNvSpPr>
            <a:spLocks noGrp="1"/>
          </p:cNvSpPr>
          <p:nvPr>
            <p:ph type="subTitle" idx="1"/>
          </p:nvPr>
        </p:nvSpPr>
        <p:spPr>
          <a:xfrm>
            <a:off x="2492829" y="4245429"/>
            <a:ext cx="6400800" cy="2230888"/>
          </a:xfrm>
        </p:spPr>
        <p:txBody>
          <a:bodyPr>
            <a:normAutofit/>
          </a:bodyPr>
          <a:lstStyle/>
          <a:p>
            <a:r>
              <a:rPr lang="en-US" b="1" dirty="0" smtClean="0">
                <a:latin typeface="American Typewriter"/>
                <a:cs typeface="American Typewriter"/>
              </a:rPr>
              <a:t>By:</a:t>
            </a:r>
          </a:p>
          <a:p>
            <a:r>
              <a:rPr lang="en-US" b="1" dirty="0" smtClean="0">
                <a:latin typeface="American Typewriter"/>
                <a:cs typeface="American Typewriter"/>
              </a:rPr>
              <a:t>Shanel Chisholm</a:t>
            </a:r>
          </a:p>
          <a:p>
            <a:r>
              <a:rPr lang="en-US" b="1" dirty="0" smtClean="0">
                <a:latin typeface="American Typewriter"/>
                <a:cs typeface="American Typewriter"/>
              </a:rPr>
              <a:t>Madhavika Gopal</a:t>
            </a:r>
          </a:p>
          <a:p>
            <a:r>
              <a:rPr lang="en-US" b="1" dirty="0" smtClean="0">
                <a:latin typeface="American Typewriter"/>
                <a:cs typeface="American Typewriter"/>
              </a:rPr>
              <a:t>Daniel Schwapp</a:t>
            </a:r>
          </a:p>
          <a:p>
            <a:endParaRPr lang="en-US" dirty="0"/>
          </a:p>
        </p:txBody>
      </p:sp>
      <p:pic>
        <p:nvPicPr>
          <p:cNvPr id="4" name="Picture 3" descr="Screen shot 2012-05-21 at 1.09.50 PM.png"/>
          <p:cNvPicPr>
            <a:picLocks noChangeAspect="1"/>
          </p:cNvPicPr>
          <p:nvPr/>
        </p:nvPicPr>
        <p:blipFill>
          <a:blip r:embed="rId2"/>
          <a:stretch>
            <a:fillRect/>
          </a:stretch>
        </p:blipFill>
        <p:spPr>
          <a:xfrm>
            <a:off x="6073775" y="2530475"/>
            <a:ext cx="2374900" cy="34163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purebred-breeders-india-stray-dogs.jpg"/>
          <p:cNvPicPr>
            <a:picLocks noChangeAspect="1"/>
          </p:cNvPicPr>
          <p:nvPr/>
        </p:nvPicPr>
        <p:blipFill>
          <a:blip r:embed="rId2"/>
          <a:srcRect t="-4247" b="-4247"/>
          <a:stretch>
            <a:fillRect/>
          </a:stretch>
        </p:blipFill>
        <p:spPr>
          <a:xfrm>
            <a:off x="650468" y="198493"/>
            <a:ext cx="8229600" cy="578961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 he put the knife in his hand and dragged him off almost by force in search of their sister's lost </a:t>
            </a:r>
            <a:r>
              <a:rPr lang="en-US" dirty="0" err="1" smtClean="0"/>
              <a:t>honour</a:t>
            </a:r>
            <a:r>
              <a:rPr lang="en-US" dirty="0" smtClean="0"/>
              <a:t>.” There's no way out of this," he told him. "It's as if it had already </a:t>
            </a:r>
            <a:r>
              <a:rPr lang="en-US" dirty="0" err="1" smtClean="0"/>
              <a:t>happened.”They</a:t>
            </a:r>
            <a:r>
              <a:rPr lang="en-US" dirty="0" smtClean="0"/>
              <a:t> left by way of the pigpen gate with the knives unwrapped, trailed by the uproar of the dogs in the yards.”(61)</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“In addition, the dogs, aroused by the smell of death, increased the uneasiness. They hadn't stopped howling since I went into the house, when Santiago </a:t>
            </a:r>
            <a:r>
              <a:rPr lang="en-US" dirty="0" err="1" smtClean="0"/>
              <a:t>Nasar</a:t>
            </a:r>
            <a:r>
              <a:rPr lang="en-US" dirty="0" smtClean="0"/>
              <a:t> was still in his death throes in the kitchen and I found </a:t>
            </a:r>
            <a:r>
              <a:rPr lang="en-US" dirty="0" err="1" smtClean="0"/>
              <a:t>Divina</a:t>
            </a:r>
            <a:r>
              <a:rPr lang="en-US" dirty="0" smtClean="0"/>
              <a:t> </a:t>
            </a:r>
            <a:r>
              <a:rPr lang="en-US" dirty="0" err="1" smtClean="0"/>
              <a:t>Flor</a:t>
            </a:r>
            <a:r>
              <a:rPr lang="en-US" dirty="0" smtClean="0"/>
              <a:t> weeping in great howls and holding them off with a </a:t>
            </a:r>
            <a:r>
              <a:rPr lang="en-US" dirty="0" err="1" smtClean="0"/>
              <a:t>stick."Help</a:t>
            </a:r>
            <a:r>
              <a:rPr lang="en-US" dirty="0" smtClean="0"/>
              <a:t> me," she shouted to me. "What they want is to eat his </a:t>
            </a:r>
            <a:r>
              <a:rPr lang="en-US" dirty="0" err="1" smtClean="0"/>
              <a:t>guts.”We</a:t>
            </a:r>
            <a:r>
              <a:rPr lang="en-US" dirty="0" smtClean="0"/>
              <a:t> locked them up in the stable. </a:t>
            </a:r>
            <a:r>
              <a:rPr lang="en-US" dirty="0" err="1" smtClean="0"/>
              <a:t>Plácida</a:t>
            </a:r>
            <a:r>
              <a:rPr lang="en-US" dirty="0" smtClean="0"/>
              <a:t> </a:t>
            </a:r>
            <a:r>
              <a:rPr lang="en-US" dirty="0" err="1" smtClean="0"/>
              <a:t>Linero</a:t>
            </a:r>
            <a:r>
              <a:rPr lang="en-US" dirty="0" smtClean="0"/>
              <a:t> later ordered them taken to some place far off until after the funeral. But toward noon, no one knew how, they escaped from where they were and burst madly into the house. </a:t>
            </a:r>
            <a:r>
              <a:rPr lang="en-US" dirty="0" err="1" smtClean="0"/>
              <a:t>Plácida</a:t>
            </a:r>
            <a:r>
              <a:rPr lang="en-US" dirty="0" smtClean="0"/>
              <a:t> </a:t>
            </a:r>
            <a:r>
              <a:rPr lang="en-US" dirty="0" err="1" smtClean="0"/>
              <a:t>Linero</a:t>
            </a:r>
            <a:r>
              <a:rPr lang="en-US" dirty="0" smtClean="0"/>
              <a:t>, just once, lost her </a:t>
            </a:r>
            <a:r>
              <a:rPr lang="en-US" dirty="0" err="1" smtClean="0"/>
              <a:t>grip."Those</a:t>
            </a:r>
            <a:r>
              <a:rPr lang="en-US" dirty="0" smtClean="0"/>
              <a:t> shitty dogs!" she shouted. "Kill them!””(74)</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“They pushed open the door to the courtyard, surrounded by the dogs, who </a:t>
            </a:r>
            <a:r>
              <a:rPr lang="en-US" dirty="0" err="1" smtClean="0"/>
              <a:t>recognised</a:t>
            </a:r>
            <a:r>
              <a:rPr lang="en-US" dirty="0" smtClean="0"/>
              <a:t> them in the half light of dawn, and they greeted </a:t>
            </a:r>
            <a:r>
              <a:rPr lang="en-US" dirty="0" err="1" smtClean="0"/>
              <a:t>Prudencia</a:t>
            </a:r>
            <a:r>
              <a:rPr lang="en-US" dirty="0" smtClean="0"/>
              <a:t> </a:t>
            </a:r>
            <a:r>
              <a:rPr lang="en-US" dirty="0" err="1" smtClean="0"/>
              <a:t>Cotes's</a:t>
            </a:r>
            <a:r>
              <a:rPr lang="en-US" dirty="0" smtClean="0"/>
              <a:t> mother in the kitchen.”(62)</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r>
              <a:rPr lang="en-US" dirty="0" err="1" smtClean="0">
                <a:sym typeface="Wingdings"/>
              </a:rPr>
              <a:t></a:t>
            </a:r>
            <a:r>
              <a:rPr lang="en-US" dirty="0" smtClean="0">
                <a:sym typeface="Wingdings"/>
              </a:rPr>
              <a:t>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badi MT Condensed Extra Bold"/>
                <a:cs typeface="Abadi MT Condensed Extra Bold"/>
              </a:rPr>
              <a:t>Gabriel </a:t>
            </a:r>
            <a:r>
              <a:rPr lang="en-US" b="1" dirty="0" err="1" smtClean="0">
                <a:latin typeface="Abadi MT Condensed Extra Bold"/>
                <a:cs typeface="Abadi MT Condensed Extra Bold"/>
              </a:rPr>
              <a:t>García</a:t>
            </a:r>
            <a:r>
              <a:rPr lang="en-US" b="1" dirty="0" smtClean="0">
                <a:latin typeface="Abadi MT Condensed Extra Bold"/>
                <a:cs typeface="Abadi MT Condensed Extra Bold"/>
              </a:rPr>
              <a:t> </a:t>
            </a:r>
            <a:r>
              <a:rPr lang="en-US" b="1" dirty="0" err="1" smtClean="0">
                <a:latin typeface="Abadi MT Condensed Extra Bold"/>
                <a:cs typeface="Abadi MT Condensed Extra Bold"/>
              </a:rPr>
              <a:t>Márquez</a:t>
            </a:r>
            <a:endParaRPr lang="en-US" dirty="0">
              <a:latin typeface="Abadi MT Condensed Extra Bold"/>
              <a:cs typeface="Abadi MT Condensed Extra Bold"/>
            </a:endParaRPr>
          </a:p>
        </p:txBody>
      </p:sp>
      <p:sp>
        <p:nvSpPr>
          <p:cNvPr id="3" name="Content Placeholder 2"/>
          <p:cNvSpPr>
            <a:spLocks noGrp="1"/>
          </p:cNvSpPr>
          <p:nvPr>
            <p:ph idx="1"/>
          </p:nvPr>
        </p:nvSpPr>
        <p:spPr>
          <a:xfrm>
            <a:off x="457200" y="1417638"/>
            <a:ext cx="8229600" cy="5140087"/>
          </a:xfrm>
        </p:spPr>
        <p:txBody>
          <a:bodyPr>
            <a:normAutofit fontScale="47500" lnSpcReduction="20000"/>
          </a:bodyPr>
          <a:lstStyle/>
          <a:p>
            <a:r>
              <a:rPr lang="en-US" sz="4364" dirty="0" smtClean="0"/>
              <a:t>He was born on March 6, </a:t>
            </a:r>
            <a:r>
              <a:rPr lang="en-US" sz="4364" dirty="0"/>
              <a:t>1928 in the small town of </a:t>
            </a:r>
            <a:r>
              <a:rPr lang="en-US" sz="4364" dirty="0" err="1"/>
              <a:t>Aracataca</a:t>
            </a:r>
            <a:r>
              <a:rPr lang="en-US" sz="4364" dirty="0" err="1" smtClean="0"/>
              <a:t>,in</a:t>
            </a:r>
            <a:r>
              <a:rPr lang="en-US" sz="4364" dirty="0" smtClean="0"/>
              <a:t> </a:t>
            </a:r>
            <a:r>
              <a:rPr lang="en-US" sz="4364" b="1" dirty="0" smtClean="0"/>
              <a:t>Magdalena</a:t>
            </a:r>
            <a:r>
              <a:rPr lang="en-US" sz="4364" dirty="0" smtClean="0"/>
              <a:t>, Colombia  (a </a:t>
            </a:r>
            <a:r>
              <a:rPr lang="en-US" sz="4364" dirty="0"/>
              <a:t>tropical region of northern Colombia, between the mountains and the Caribbean </a:t>
            </a:r>
            <a:r>
              <a:rPr lang="en-US" sz="4364" dirty="0" smtClean="0"/>
              <a:t>Sea).</a:t>
            </a:r>
          </a:p>
          <a:p>
            <a:pPr>
              <a:buNone/>
            </a:pPr>
            <a:endParaRPr lang="en-US" sz="4364" dirty="0" smtClean="0"/>
          </a:p>
          <a:p>
            <a:r>
              <a:rPr lang="en-US" sz="4364" dirty="0" smtClean="0"/>
              <a:t> </a:t>
            </a:r>
            <a:r>
              <a:rPr lang="en-US" sz="4364" dirty="0"/>
              <a:t>He grew up with</a:t>
            </a:r>
            <a:r>
              <a:rPr lang="en-US" sz="4364" dirty="0" smtClean="0"/>
              <a:t> his grandparents in </a:t>
            </a:r>
            <a:r>
              <a:rPr lang="en-US" sz="4364" dirty="0" err="1" smtClean="0"/>
              <a:t>Aracataca</a:t>
            </a:r>
            <a:r>
              <a:rPr lang="en-US" sz="4364" dirty="0" smtClean="0"/>
              <a:t>- his grandfather </a:t>
            </a:r>
            <a:r>
              <a:rPr lang="en-US" sz="4364" dirty="0"/>
              <a:t>was </a:t>
            </a:r>
            <a:r>
              <a:rPr lang="en-US" sz="4364" dirty="0" smtClean="0"/>
              <a:t>a colonel </a:t>
            </a:r>
            <a:r>
              <a:rPr lang="en-US" sz="4364" dirty="0"/>
              <a:t>from the civil </a:t>
            </a:r>
            <a:r>
              <a:rPr lang="en-US" sz="4364" dirty="0" smtClean="0"/>
              <a:t>war. After his grandfather died he went to live with his parents in Sucre, Colombia- </a:t>
            </a:r>
            <a:r>
              <a:rPr lang="en-US" sz="4364" b="1" dirty="0" smtClean="0"/>
              <a:t>Luisa </a:t>
            </a:r>
            <a:r>
              <a:rPr lang="en-US" sz="4364" b="1" dirty="0" err="1" smtClean="0"/>
              <a:t>Santiaga</a:t>
            </a:r>
            <a:r>
              <a:rPr lang="en-US" sz="4364" b="1" dirty="0" smtClean="0"/>
              <a:t> </a:t>
            </a:r>
            <a:r>
              <a:rPr lang="en-US" sz="4364" b="1" dirty="0" err="1" smtClean="0"/>
              <a:t>Márquez</a:t>
            </a:r>
            <a:r>
              <a:rPr lang="en-US" sz="4364" b="1" dirty="0" smtClean="0"/>
              <a:t> </a:t>
            </a:r>
            <a:r>
              <a:rPr lang="en-US" sz="4364" dirty="0" smtClean="0"/>
              <a:t> and </a:t>
            </a:r>
            <a:r>
              <a:rPr lang="en-US" sz="4364" b="1" dirty="0" smtClean="0"/>
              <a:t>Gabriel </a:t>
            </a:r>
            <a:r>
              <a:rPr lang="en-US" sz="4364" b="1" dirty="0" err="1" smtClean="0"/>
              <a:t>Eligio</a:t>
            </a:r>
            <a:r>
              <a:rPr lang="en-US" sz="4364" b="1" dirty="0" smtClean="0"/>
              <a:t> </a:t>
            </a:r>
            <a:r>
              <a:rPr lang="en-US" sz="4364" b="1" dirty="0" err="1" smtClean="0"/>
              <a:t>García</a:t>
            </a:r>
            <a:r>
              <a:rPr lang="en-US" sz="4364" b="1" dirty="0" smtClean="0"/>
              <a:t>.</a:t>
            </a:r>
          </a:p>
          <a:p>
            <a:pPr>
              <a:buNone/>
            </a:pPr>
            <a:r>
              <a:rPr lang="en-US" sz="4364" b="1" dirty="0" smtClean="0"/>
              <a:t> </a:t>
            </a:r>
            <a:endParaRPr lang="en-US" sz="4364" dirty="0" smtClean="0"/>
          </a:p>
          <a:p>
            <a:r>
              <a:rPr lang="en-US" sz="4364" dirty="0" smtClean="0"/>
              <a:t>He </a:t>
            </a:r>
            <a:r>
              <a:rPr lang="en-US" sz="4364" dirty="0"/>
              <a:t>went to a Jesuit college and began to read law, but his studies were soon broken off for his work as a journalist. In 1954 he was sent to </a:t>
            </a:r>
            <a:r>
              <a:rPr lang="en-US" sz="4364" dirty="0" smtClean="0"/>
              <a:t>Rome </a:t>
            </a:r>
            <a:r>
              <a:rPr lang="en-US" sz="4364" dirty="0"/>
              <a:t>on an assignment for his newspaper, and since then he has mostly lived abroad - in Paris, New York, Barcelona and </a:t>
            </a:r>
            <a:r>
              <a:rPr lang="en-US" sz="4364" dirty="0" smtClean="0"/>
              <a:t>Mexico. </a:t>
            </a:r>
          </a:p>
          <a:p>
            <a:endParaRPr lang="en-US" sz="4364" dirty="0" smtClean="0"/>
          </a:p>
          <a:p>
            <a:endParaRPr lang="en-US" dirty="0"/>
          </a:p>
        </p:txBody>
      </p:sp>
      <p:pic>
        <p:nvPicPr>
          <p:cNvPr id="5" name="Picture 4" descr="Screen shot 2012-05-28 at 12.35.19 PM.png"/>
          <p:cNvPicPr>
            <a:picLocks noChangeAspect="1"/>
          </p:cNvPicPr>
          <p:nvPr/>
        </p:nvPicPr>
        <p:blipFill>
          <a:blip r:embed="rId2"/>
          <a:stretch>
            <a:fillRect/>
          </a:stretch>
        </p:blipFill>
        <p:spPr>
          <a:xfrm>
            <a:off x="3336829" y="1820959"/>
            <a:ext cx="2463800" cy="3619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8503"/>
            <a:ext cx="8229600" cy="6189767"/>
          </a:xfrm>
        </p:spPr>
        <p:txBody>
          <a:bodyPr>
            <a:normAutofit fontScale="92500"/>
          </a:bodyPr>
          <a:lstStyle/>
          <a:p>
            <a:r>
              <a:rPr lang="en-US" dirty="0" smtClean="0"/>
              <a:t>He has written screenplays and has continued to work as a journalist.</a:t>
            </a:r>
          </a:p>
          <a:p>
            <a:endParaRPr lang="en-US" dirty="0" smtClean="0"/>
          </a:p>
          <a:p>
            <a:r>
              <a:rPr lang="en-US" dirty="0" smtClean="0"/>
              <a:t>Some of his works are:</a:t>
            </a:r>
          </a:p>
          <a:p>
            <a:pPr>
              <a:buNone/>
            </a:pPr>
            <a:r>
              <a:rPr lang="en-US" dirty="0" smtClean="0"/>
              <a:t>  1. Love in the Time of Cholera </a:t>
            </a:r>
          </a:p>
          <a:p>
            <a:pPr>
              <a:buNone/>
            </a:pPr>
            <a:r>
              <a:rPr lang="en-US" dirty="0" smtClean="0"/>
              <a:t>  2. Autumn of the Patriarch</a:t>
            </a:r>
          </a:p>
          <a:p>
            <a:pPr>
              <a:buNone/>
            </a:pPr>
            <a:r>
              <a:rPr lang="en-US" dirty="0" smtClean="0"/>
              <a:t>  3. One Hundred Years of Solitude </a:t>
            </a:r>
          </a:p>
          <a:p>
            <a:pPr>
              <a:buNone/>
            </a:pPr>
            <a:r>
              <a:rPr lang="en-US" dirty="0" smtClean="0"/>
              <a:t>  4. Chronicle of a Death Foretold etc,</a:t>
            </a:r>
          </a:p>
          <a:p>
            <a:pPr>
              <a:buNone/>
            </a:pPr>
            <a:endParaRPr lang="en-US" dirty="0" smtClean="0"/>
          </a:p>
          <a:p>
            <a:pPr>
              <a:buNone/>
            </a:pPr>
            <a:r>
              <a:rPr lang="en-US" dirty="0" smtClean="0"/>
              <a:t>Most of his novels are related to some aspect of </a:t>
            </a:r>
            <a:r>
              <a:rPr lang="en-US" dirty="0" err="1" smtClean="0"/>
              <a:t>Márquez’s</a:t>
            </a:r>
            <a:r>
              <a:rPr lang="en-US" dirty="0" smtClean="0"/>
              <a:t> life. Chronicle of a Death Foretold is base on a murder that took place in Sucre in 1951. </a:t>
            </a:r>
            <a:r>
              <a:rPr lang="en-US" dirty="0" err="1" smtClean="0"/>
              <a:t>Santigo’s</a:t>
            </a:r>
            <a:r>
              <a:rPr lang="en-US" dirty="0" smtClean="0"/>
              <a:t> character is based on one of </a:t>
            </a:r>
            <a:r>
              <a:rPr lang="en-US" dirty="0" err="1" smtClean="0"/>
              <a:t>Márquez’s</a:t>
            </a:r>
            <a:r>
              <a:rPr lang="en-US" dirty="0" smtClean="0"/>
              <a:t> childhood friends, </a:t>
            </a:r>
            <a:r>
              <a:rPr lang="en-US" dirty="0" err="1" smtClean="0"/>
              <a:t>Cayetano</a:t>
            </a:r>
            <a:r>
              <a:rPr lang="en-US" dirty="0" smtClean="0"/>
              <a:t> Gentile </a:t>
            </a:r>
            <a:r>
              <a:rPr lang="en-US" dirty="0" err="1" smtClean="0"/>
              <a:t>Chimento</a:t>
            </a:r>
            <a:r>
              <a:rPr lang="en-US" dirty="0" smtClean="0"/>
              <a:t>.</a:t>
            </a:r>
            <a:endParaRPr lang="en-US" dirty="0"/>
          </a:p>
        </p:txBody>
      </p:sp>
      <p:pic>
        <p:nvPicPr>
          <p:cNvPr id="4" name="Picture 3" descr="Screen shot 2012-05-28 at 12.39.53 PM.png"/>
          <p:cNvPicPr>
            <a:picLocks noChangeAspect="1"/>
          </p:cNvPicPr>
          <p:nvPr/>
        </p:nvPicPr>
        <p:blipFill>
          <a:blip r:embed="rId2"/>
          <a:stretch>
            <a:fillRect/>
          </a:stretch>
        </p:blipFill>
        <p:spPr>
          <a:xfrm>
            <a:off x="6073085" y="742359"/>
            <a:ext cx="2349500" cy="3594100"/>
          </a:xfrm>
          <a:prstGeom prst="rect">
            <a:avLst/>
          </a:prstGeom>
        </p:spPr>
      </p:pic>
      <p:pic>
        <p:nvPicPr>
          <p:cNvPr id="5" name="Picture 4" descr="Screen shot 2012-05-28 at 12.41.00 PM.png"/>
          <p:cNvPicPr>
            <a:picLocks noChangeAspect="1"/>
          </p:cNvPicPr>
          <p:nvPr/>
        </p:nvPicPr>
        <p:blipFill>
          <a:blip r:embed="rId3"/>
          <a:stretch>
            <a:fillRect/>
          </a:stretch>
        </p:blipFill>
        <p:spPr>
          <a:xfrm>
            <a:off x="6073085" y="742358"/>
            <a:ext cx="2349500" cy="3552557"/>
          </a:xfrm>
          <a:prstGeom prst="rect">
            <a:avLst/>
          </a:prstGeom>
        </p:spPr>
      </p:pic>
      <p:pic>
        <p:nvPicPr>
          <p:cNvPr id="6" name="Picture 5" descr="Screen shot 2012-05-28 at 12.43.08 PM.png"/>
          <p:cNvPicPr>
            <a:picLocks noChangeAspect="1"/>
          </p:cNvPicPr>
          <p:nvPr/>
        </p:nvPicPr>
        <p:blipFill>
          <a:blip r:embed="rId4"/>
          <a:stretch>
            <a:fillRect/>
          </a:stretch>
        </p:blipFill>
        <p:spPr>
          <a:xfrm>
            <a:off x="5956300" y="742359"/>
            <a:ext cx="2500512" cy="3552556"/>
          </a:xfrm>
          <a:prstGeom prst="rect">
            <a:avLst/>
          </a:prstGeom>
        </p:spPr>
      </p:pic>
      <p:pic>
        <p:nvPicPr>
          <p:cNvPr id="7" name="Picture 6" descr="Screen shot 2012-05-28 at 12.45.53 PM.png"/>
          <p:cNvPicPr>
            <a:picLocks noChangeAspect="1"/>
          </p:cNvPicPr>
          <p:nvPr/>
        </p:nvPicPr>
        <p:blipFill>
          <a:blip r:embed="rId5"/>
          <a:stretch>
            <a:fillRect/>
          </a:stretch>
        </p:blipFill>
        <p:spPr>
          <a:xfrm>
            <a:off x="6022285" y="742358"/>
            <a:ext cx="2400300" cy="3683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5143"/>
            <a:ext cx="8229600" cy="6093127"/>
          </a:xfrm>
        </p:spPr>
        <p:txBody>
          <a:bodyPr>
            <a:normAutofit/>
          </a:bodyPr>
          <a:lstStyle/>
          <a:p>
            <a:r>
              <a:rPr lang="en-US" dirty="0" err="1" smtClean="0"/>
              <a:t>Márquez’s</a:t>
            </a:r>
            <a:r>
              <a:rPr lang="en-US" dirty="0" smtClean="0"/>
              <a:t> grandmother </a:t>
            </a:r>
            <a:r>
              <a:rPr lang="en-US" b="1" dirty="0" err="1" smtClean="0"/>
              <a:t>Doña</a:t>
            </a:r>
            <a:r>
              <a:rPr lang="en-US" b="1" dirty="0" smtClean="0"/>
              <a:t> </a:t>
            </a:r>
            <a:r>
              <a:rPr lang="en-US" b="1" dirty="0" err="1" smtClean="0"/>
              <a:t>Tranquilina</a:t>
            </a:r>
            <a:r>
              <a:rPr lang="en-US" b="1" dirty="0" smtClean="0"/>
              <a:t>  </a:t>
            </a:r>
            <a:r>
              <a:rPr lang="en-US" b="1" dirty="0" err="1" smtClean="0"/>
              <a:t>Iguarán</a:t>
            </a:r>
            <a:r>
              <a:rPr lang="en-US" b="1" dirty="0" smtClean="0"/>
              <a:t> Cotes </a:t>
            </a:r>
            <a:r>
              <a:rPr lang="en-US" dirty="0" smtClean="0"/>
              <a:t> influenced his writing tremendously. As a child his grandmother told him stores of ghosts, </a:t>
            </a:r>
            <a:r>
              <a:rPr lang="en-US" b="1" dirty="0" smtClean="0"/>
              <a:t>premonitions </a:t>
            </a:r>
            <a:r>
              <a:rPr lang="en-US" dirty="0" smtClean="0"/>
              <a:t>( strong feelings that something is about to happen), </a:t>
            </a:r>
            <a:r>
              <a:rPr lang="en-US" b="1" dirty="0" smtClean="0"/>
              <a:t>omen and</a:t>
            </a:r>
            <a:r>
              <a:rPr lang="en-US" dirty="0" smtClean="0"/>
              <a:t> </a:t>
            </a:r>
            <a:r>
              <a:rPr lang="en-US" b="1" dirty="0" smtClean="0"/>
              <a:t>portent </a:t>
            </a:r>
            <a:r>
              <a:rPr lang="en-US" dirty="0" smtClean="0"/>
              <a:t>(a sign that something is likely to happen). </a:t>
            </a:r>
          </a:p>
          <a:p>
            <a:pPr>
              <a:buNone/>
            </a:pPr>
            <a:endParaRPr lang="en-US" dirty="0" smtClean="0"/>
          </a:p>
          <a:p>
            <a:r>
              <a:rPr lang="en-US" dirty="0"/>
              <a:t>According to </a:t>
            </a:r>
            <a:r>
              <a:rPr lang="en-US" dirty="0" err="1"/>
              <a:t>García</a:t>
            </a:r>
            <a:r>
              <a:rPr lang="en-US" dirty="0"/>
              <a:t> </a:t>
            </a:r>
            <a:r>
              <a:rPr lang="en-US" dirty="0" err="1"/>
              <a:t>Márquez</a:t>
            </a:r>
            <a:r>
              <a:rPr lang="en-US" dirty="0"/>
              <a:t> she was "the source of the magical, superstitious and supernatural view of reality".</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badi MT Condensed Extra Bold"/>
                <a:cs typeface="Abadi MT Condensed Extra Bold"/>
              </a:rPr>
              <a:t>‘Magical Realism’ and the ‘Boom’</a:t>
            </a:r>
            <a:endParaRPr lang="en-US" dirty="0">
              <a:latin typeface="Abadi MT Condensed Extra Bold"/>
              <a:cs typeface="Abadi MT Condensed Extra Bold"/>
            </a:endParaRPr>
          </a:p>
        </p:txBody>
      </p:sp>
      <p:sp>
        <p:nvSpPr>
          <p:cNvPr id="3" name="Content Placeholder 2"/>
          <p:cNvSpPr>
            <a:spLocks noGrp="1"/>
          </p:cNvSpPr>
          <p:nvPr>
            <p:ph idx="1"/>
          </p:nvPr>
        </p:nvSpPr>
        <p:spPr/>
        <p:txBody>
          <a:bodyPr>
            <a:normAutofit/>
          </a:bodyPr>
          <a:lstStyle/>
          <a:p>
            <a:r>
              <a:rPr lang="en-US" dirty="0" smtClean="0"/>
              <a:t>The Latin American </a:t>
            </a:r>
            <a:r>
              <a:rPr lang="en-US" b="1" dirty="0" smtClean="0"/>
              <a:t>Boom</a:t>
            </a:r>
            <a:r>
              <a:rPr lang="en-US" dirty="0" smtClean="0"/>
              <a:t> was a literary movement of the 60’s and 70’s when young Latin American novelists’ works were being circulated around Europe.  Writers like:</a:t>
            </a:r>
          </a:p>
          <a:p>
            <a:pPr>
              <a:buFontTx/>
              <a:buChar char="-"/>
            </a:pPr>
            <a:r>
              <a:rPr lang="en-US" dirty="0" smtClean="0"/>
              <a:t>Julio </a:t>
            </a:r>
            <a:r>
              <a:rPr lang="en-US" dirty="0"/>
              <a:t>Cortázar of </a:t>
            </a:r>
            <a:r>
              <a:rPr lang="en-US" dirty="0" smtClean="0"/>
              <a:t>Argentina</a:t>
            </a:r>
            <a:endParaRPr lang="en-US" dirty="0"/>
          </a:p>
          <a:p>
            <a:pPr>
              <a:buFontTx/>
              <a:buChar char="-"/>
            </a:pPr>
            <a:r>
              <a:rPr lang="en-US" dirty="0" smtClean="0"/>
              <a:t>Carlos </a:t>
            </a:r>
            <a:r>
              <a:rPr lang="en-US" dirty="0"/>
              <a:t>Fuentes of </a:t>
            </a:r>
            <a:r>
              <a:rPr lang="en-US" dirty="0" smtClean="0"/>
              <a:t>Mexico</a:t>
            </a:r>
            <a:endParaRPr lang="en-US" dirty="0"/>
          </a:p>
          <a:p>
            <a:pPr>
              <a:buFontTx/>
              <a:buChar char="-"/>
            </a:pPr>
            <a:r>
              <a:rPr lang="en-US" dirty="0" smtClean="0"/>
              <a:t>Mario </a:t>
            </a:r>
            <a:r>
              <a:rPr lang="en-US" dirty="0"/>
              <a:t>Vargas Llosa of </a:t>
            </a:r>
            <a:r>
              <a:rPr lang="en-US" dirty="0" smtClean="0"/>
              <a:t>Peru</a:t>
            </a:r>
            <a:endParaRPr lang="en-US" dirty="0"/>
          </a:p>
          <a:p>
            <a:pPr>
              <a:buFontTx/>
              <a:buChar char="-"/>
            </a:pPr>
            <a:r>
              <a:rPr lang="en-US" dirty="0" smtClean="0"/>
              <a:t>Gabriel </a:t>
            </a:r>
            <a:r>
              <a:rPr lang="en-US" dirty="0" err="1"/>
              <a:t>García</a:t>
            </a:r>
            <a:r>
              <a:rPr lang="en-US" dirty="0"/>
              <a:t> </a:t>
            </a:r>
            <a:r>
              <a:rPr lang="en-US" dirty="0" err="1" smtClean="0"/>
              <a:t>Márquez</a:t>
            </a:r>
            <a:r>
              <a:rPr lang="en-US" dirty="0" smtClean="0"/>
              <a:t> </a:t>
            </a:r>
            <a:r>
              <a:rPr lang="en-US" dirty="0"/>
              <a:t>of Colombia</a:t>
            </a:r>
          </a:p>
          <a:p>
            <a:pPr>
              <a:buNone/>
            </a:pPr>
            <a:endParaRPr lang="en-US" dirty="0"/>
          </a:p>
        </p:txBody>
      </p:sp>
      <p:pic>
        <p:nvPicPr>
          <p:cNvPr id="4" name="Picture 3" descr="Screen shot 2012-05-28 at 12.35.04 PM.png"/>
          <p:cNvPicPr>
            <a:picLocks noChangeAspect="1"/>
          </p:cNvPicPr>
          <p:nvPr/>
        </p:nvPicPr>
        <p:blipFill>
          <a:blip r:embed="rId2"/>
          <a:stretch>
            <a:fillRect/>
          </a:stretch>
        </p:blipFill>
        <p:spPr>
          <a:xfrm>
            <a:off x="6521159" y="3037336"/>
            <a:ext cx="2452006" cy="349277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17532"/>
            <a:ext cx="8229600" cy="5808631"/>
          </a:xfrm>
        </p:spPr>
        <p:txBody>
          <a:bodyPr>
            <a:normAutofit/>
          </a:bodyPr>
          <a:lstStyle/>
          <a:p>
            <a:r>
              <a:rPr lang="en-US" dirty="0" err="1" smtClean="0"/>
              <a:t>Márquez</a:t>
            </a:r>
            <a:r>
              <a:rPr lang="en-US" dirty="0"/>
              <a:t> is</a:t>
            </a:r>
            <a:r>
              <a:rPr lang="en-US" dirty="0" smtClean="0"/>
              <a:t> the </a:t>
            </a:r>
            <a:r>
              <a:rPr lang="en-US" dirty="0"/>
              <a:t>most internationally renowned of the Boom writers</a:t>
            </a:r>
            <a:r>
              <a:rPr lang="en-US" dirty="0" smtClean="0"/>
              <a:t>.</a:t>
            </a:r>
          </a:p>
          <a:p>
            <a:r>
              <a:rPr lang="en-US" dirty="0" smtClean="0"/>
              <a:t> </a:t>
            </a:r>
            <a:r>
              <a:rPr lang="en-US" dirty="0"/>
              <a:t>He has achieved significant critical acclaim and widespread commercial success, most notably for introducing what has been labeled</a:t>
            </a:r>
            <a:r>
              <a:rPr lang="en-US" dirty="0" smtClean="0"/>
              <a:t> ”</a:t>
            </a:r>
            <a:r>
              <a:rPr lang="en-US" b="1" dirty="0" smtClean="0"/>
              <a:t>Magical Realism</a:t>
            </a:r>
            <a:r>
              <a:rPr lang="en-US" dirty="0" smtClean="0"/>
              <a:t>” </a:t>
            </a:r>
            <a:r>
              <a:rPr lang="en-US" dirty="0"/>
              <a:t>to the literary world.</a:t>
            </a:r>
            <a:r>
              <a:rPr lang="en-US" dirty="0" smtClean="0"/>
              <a:t> </a:t>
            </a:r>
          </a:p>
          <a:p>
            <a:r>
              <a:rPr lang="en-US" dirty="0" smtClean="0"/>
              <a:t>He </a:t>
            </a:r>
            <a:r>
              <a:rPr lang="en-US" dirty="0"/>
              <a:t>experimented with more or less traditional approaches to reality, so that "the most frightful, the most unusual things are told with the</a:t>
            </a:r>
            <a:r>
              <a:rPr lang="en-US" dirty="0" smtClean="0"/>
              <a:t> </a:t>
            </a:r>
            <a:r>
              <a:rPr lang="en-US" b="1" dirty="0" smtClean="0"/>
              <a:t>deadpan expression.</a:t>
            </a:r>
            <a:r>
              <a:rPr lang="en-US" dirty="0" smtClean="0"/>
              <a:t>”</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17532"/>
            <a:ext cx="8229600" cy="6149938"/>
          </a:xfrm>
        </p:spPr>
        <p:txBody>
          <a:bodyPr>
            <a:normAutofit/>
          </a:bodyPr>
          <a:lstStyle/>
          <a:p>
            <a:pPr>
              <a:buNone/>
            </a:pPr>
            <a:r>
              <a:rPr lang="en-US" dirty="0" smtClean="0"/>
              <a:t>What is Magical Realism?</a:t>
            </a:r>
          </a:p>
          <a:p>
            <a:pPr>
              <a:buFontTx/>
              <a:buChar char="-"/>
            </a:pPr>
            <a:r>
              <a:rPr lang="en-US" dirty="0" smtClean="0"/>
              <a:t>It is an aesthetic style of fiction in which magical elements blend with the real world. The story explains these magical elements as real occurrences- a mixture of real world and fantasy</a:t>
            </a:r>
          </a:p>
          <a:p>
            <a:pPr>
              <a:buNone/>
            </a:pPr>
            <a:endParaRPr lang="en-US" dirty="0" smtClean="0"/>
          </a:p>
          <a:p>
            <a:pPr>
              <a:buNone/>
            </a:pPr>
            <a:r>
              <a:rPr lang="en-US" dirty="0" smtClean="0"/>
              <a:t>Why is Magical Realism used?</a:t>
            </a:r>
          </a:p>
          <a:p>
            <a:pPr>
              <a:buNone/>
            </a:pPr>
            <a:r>
              <a:rPr lang="en-US" dirty="0" smtClean="0"/>
              <a:t>- Magical Realism rose in popularity during the time of the ‘boom’. This form of telling a story makes people want to read more. It brings about a connection between real life and fantasy. Also, it was used as an educational tool.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badi MT Condensed Extra Bold"/>
                <a:cs typeface="Abadi MT Condensed Extra Bold"/>
              </a:rPr>
              <a:t>Magical Realism in</a:t>
            </a:r>
            <a:br>
              <a:rPr lang="en-US" dirty="0" smtClean="0">
                <a:latin typeface="Abadi MT Condensed Extra Bold"/>
                <a:cs typeface="Abadi MT Condensed Extra Bold"/>
              </a:rPr>
            </a:br>
            <a:r>
              <a:rPr lang="en-US" i="1" dirty="0" smtClean="0">
                <a:latin typeface="Abadi MT Condensed Extra Bold"/>
                <a:cs typeface="Abadi MT Condensed Extra Bold"/>
              </a:rPr>
              <a:t>Chronicle of a Death Foretold</a:t>
            </a:r>
            <a:endParaRPr lang="en-US" dirty="0">
              <a:latin typeface="Abadi MT Condensed Extra Bold"/>
              <a:cs typeface="Abadi MT Condensed Extra Bold"/>
            </a:endParaRPr>
          </a:p>
        </p:txBody>
      </p:sp>
      <p:sp>
        <p:nvSpPr>
          <p:cNvPr id="3" name="Content Placeholder 2"/>
          <p:cNvSpPr>
            <a:spLocks noGrp="1"/>
          </p:cNvSpPr>
          <p:nvPr>
            <p:ph idx="1"/>
          </p:nvPr>
        </p:nvSpPr>
        <p:spPr>
          <a:xfrm>
            <a:off x="362858" y="1735137"/>
            <a:ext cx="7865156" cy="4687433"/>
          </a:xfrm>
        </p:spPr>
        <p:txBody>
          <a:bodyPr>
            <a:normAutofit fontScale="92500"/>
          </a:bodyPr>
          <a:lstStyle/>
          <a:p>
            <a:pPr>
              <a:buNone/>
            </a:pPr>
            <a:r>
              <a:rPr lang="en-US" sz="2800" dirty="0" smtClean="0"/>
              <a:t>There are many example of Magical Realism in the novel.</a:t>
            </a:r>
          </a:p>
          <a:p>
            <a:pPr lvl="0"/>
            <a:r>
              <a:rPr lang="en-US" sz="2800" dirty="0" smtClean="0"/>
              <a:t>The dreams Santiago had “He’d dreamed he was going through a grove of timber trees where a gentle drizzle was falling, and for an instant he was happy in his dream” (3)</a:t>
            </a:r>
          </a:p>
          <a:p>
            <a:pPr lvl="0"/>
            <a:r>
              <a:rPr lang="en-US" sz="2800" dirty="0" smtClean="0"/>
              <a:t>“he was alone in a tinfoil airplane </a:t>
            </a:r>
            <a:r>
              <a:rPr lang="en-US" sz="2800" dirty="0" smtClean="0"/>
              <a:t>an </a:t>
            </a:r>
            <a:r>
              <a:rPr lang="en-US" sz="2800" dirty="0" err="1" smtClean="0"/>
              <a:t>lyin</a:t>
            </a:r>
            <a:r>
              <a:rPr lang="en-US" sz="2800" dirty="0" smtClean="0"/>
              <a:t> through the almond trees without bumping into anything” (4)</a:t>
            </a:r>
          </a:p>
          <a:p>
            <a:pPr lvl="0"/>
            <a:r>
              <a:rPr lang="en-US" sz="2800" dirty="0" smtClean="0"/>
              <a:t>Placida </a:t>
            </a:r>
            <a:r>
              <a:rPr lang="en-US" sz="2800" dirty="0" err="1" smtClean="0"/>
              <a:t>Linero</a:t>
            </a:r>
            <a:r>
              <a:rPr lang="en-US" sz="2800" dirty="0" smtClean="0"/>
              <a:t> closes the door and doesn’t let Santiago enter, and he dies on the door.</a:t>
            </a:r>
          </a:p>
          <a:p>
            <a:pPr>
              <a:buNone/>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3970"/>
            <a:ext cx="8229600" cy="5542193"/>
          </a:xfrm>
        </p:spPr>
        <p:txBody>
          <a:bodyPr/>
          <a:lstStyle/>
          <a:p>
            <a:pPr lvl="0"/>
            <a:r>
              <a:rPr lang="en-US" sz="2800" dirty="0" err="1" smtClean="0"/>
              <a:t>Xius</a:t>
            </a:r>
            <a:r>
              <a:rPr lang="en-US" sz="2800" dirty="0" smtClean="0"/>
              <a:t> died because of sadness, “He was healthier than the rest of us, </a:t>
            </a:r>
            <a:r>
              <a:rPr lang="en-US" sz="2800" dirty="0" smtClean="0"/>
              <a:t>but </a:t>
            </a:r>
            <a:r>
              <a:rPr lang="en-US" sz="2800" dirty="0" smtClean="0"/>
              <a:t>when you listened with the stethoscope you could hear the tears bubbling inside his heart” (37).</a:t>
            </a:r>
          </a:p>
          <a:p>
            <a:pPr lvl="0"/>
            <a:r>
              <a:rPr lang="en-US" sz="2800" dirty="0" smtClean="0"/>
              <a:t>Santiago’s Mother can analyze dreams but, fails to predict what is going to happen to her son. </a:t>
            </a:r>
          </a:p>
          <a:p>
            <a:pPr lvl="0"/>
            <a:r>
              <a:rPr lang="en-US" sz="2800" dirty="0" smtClean="0"/>
              <a:t>The Narrator’s mother just gets to “know” things. </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1107</TotalTime>
  <Words>1008</Words>
  <Application>Microsoft Macintosh PowerPoint</Application>
  <PresentationFormat>On-screen Show (4:3)</PresentationFormat>
  <Paragraphs>50</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Inkwell</vt:lpstr>
      <vt:lpstr>Biography of Gabriel García Márquez &amp; ‘Magical Realism’ and the ‘Boom’</vt:lpstr>
      <vt:lpstr>Gabriel García Márquez</vt:lpstr>
      <vt:lpstr>Slide 3</vt:lpstr>
      <vt:lpstr>Slide 4</vt:lpstr>
      <vt:lpstr>‘Magical Realism’ and the ‘Boom’</vt:lpstr>
      <vt:lpstr>Slide 6</vt:lpstr>
      <vt:lpstr>Slide 7</vt:lpstr>
      <vt:lpstr>Magical Realism in Chronicle of a Death Foretold</vt:lpstr>
      <vt:lpstr>Slide 9</vt:lpstr>
      <vt:lpstr>Slide 10</vt:lpstr>
      <vt:lpstr>Slide 11</vt:lpstr>
      <vt:lpstr>Slide 12</vt:lpstr>
      <vt:lpstr>Slide 13</vt:lpstr>
      <vt:lpstr>THANK YOU!!!  </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Biography of Gabriel García Márquez</dc:title>
  <dc:creator>Shanel Chisholm</dc:creator>
  <cp:lastModifiedBy>Shanel Chisholm</cp:lastModifiedBy>
  <cp:revision>8</cp:revision>
  <dcterms:created xsi:type="dcterms:W3CDTF">2012-05-28T02:36:19Z</dcterms:created>
  <dcterms:modified xsi:type="dcterms:W3CDTF">2012-05-28T18:58:10Z</dcterms:modified>
</cp:coreProperties>
</file>